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
  </p:notes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114"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2ACF56-1B70-4975-B09F-DE1EFFB506FD}" type="datetimeFigureOut">
              <a:rPr lang="en-US" smtClean="0"/>
              <a:t>11/9/2019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F03BF1-F9F3-47BE-9568-54482F48533C}" type="slidenum">
              <a:rPr lang="en-US" smtClean="0"/>
              <a:t>‹#›</a:t>
            </a:fld>
            <a:endParaRPr lang="en-US"/>
          </a:p>
        </p:txBody>
      </p:sp>
    </p:spTree>
    <p:extLst>
      <p:ext uri="{BB962C8B-B14F-4D97-AF65-F5344CB8AC3E}">
        <p14:creationId xmlns:p14="http://schemas.microsoft.com/office/powerpoint/2010/main" val="297809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77348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D38747-4367-4BD2-8D51-C97E202738E2}" type="datetime1">
              <a:rPr lang="en-US" smtClean="0"/>
              <a:t>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558127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C55A3C-5767-4844-A0A3-83778C2E5409}" type="datetime1">
              <a:rPr lang="en-US" smtClean="0"/>
              <a:t>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647411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763439"/>
            <a:ext cx="9590550" cy="133349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E507A8-A5CF-4D38-AB86-7EDDA87A85D4}" type="datetime1">
              <a:rPr lang="en-US" smtClean="0"/>
              <a:t>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069454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126187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76450"/>
            <a:ext cx="4856841" cy="362267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0716" y="2076451"/>
            <a:ext cx="4856841" cy="362267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FCD27C-8599-43EF-BA1D-14DDC1946E06}" type="datetime1">
              <a:rPr lang="en-US" smtClean="0"/>
              <a:t>11/9/2019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266461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a:extLst>
              <a:ext uri="{FF2B5EF4-FFF2-40B4-BE49-F238E27FC236}">
                <a16:creationId xmlns:a16="http://schemas.microsoft.com/office/drawing/2014/main" id="{37B721FF-D609-4D98-9D19-CF75AA8A54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29200" cy="4099959"/>
          </a:xfrm>
          <a:prstGeom prst="rect">
            <a:avLst/>
          </a:prstGeom>
        </p:spPr>
      </p:pic>
      <p:pic>
        <p:nvPicPr>
          <p:cNvPr id="21" name="Picture 20" descr="Slate-V2-HD-compPhotoInset.png">
            <a:extLst>
              <a:ext uri="{FF2B5EF4-FFF2-40B4-BE49-F238E27FC236}">
                <a16:creationId xmlns:a16="http://schemas.microsoft.com/office/drawing/2014/main" id="{073936BD-C868-433F-8E84-D6DD8E640E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8357" y="1734506"/>
            <a:ext cx="5029200" cy="4099959"/>
          </a:xfrm>
          <a:prstGeom prst="rect">
            <a:avLst/>
          </a:prstGeom>
        </p:spPr>
      </p:pic>
      <p:sp>
        <p:nvSpPr>
          <p:cNvPr id="2" name="Title 1"/>
          <p:cNvSpPr>
            <a:spLocks noGrp="1"/>
          </p:cNvSpPr>
          <p:nvPr>
            <p:ph type="title"/>
          </p:nvPr>
        </p:nvSpPr>
        <p:spPr>
          <a:xfrm>
            <a:off x="913795" y="609600"/>
            <a:ext cx="10353762" cy="97045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46013" y="1855153"/>
            <a:ext cx="4764764" cy="69249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46013" y="2702103"/>
            <a:ext cx="4764764"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363166" y="1855152"/>
            <a:ext cx="4779582" cy="692495"/>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363167" y="2702103"/>
            <a:ext cx="4779581"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49343D99-809A-49C0-96E5-4250D0B498EE}" type="datetime1">
              <a:rPr lang="en-US" smtClean="0"/>
              <a:t>11/9/2019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7952924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43DE9B-B678-4EFB-BB7D-A4370204A0B0}" type="datetime1">
              <a:rPr lang="en-US" smtClean="0"/>
              <a:t>11/9/2019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9783156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812DA-F765-4142-A6A3-A8ED7235E082}" type="datetime1">
              <a:rPr lang="en-US" smtClean="0"/>
              <a:t>11/9/2019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86201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8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0800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673351"/>
            <a:ext cx="3706889" cy="301625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0277FD-7DE6-41D4-930D-AC99F5AFE54E}" type="datetime1">
              <a:rPr lang="en-US" smtClean="0"/>
              <a:t>11/9/2019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174322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a:extLst>
              <a:ext uri="{FF2B5EF4-FFF2-40B4-BE49-F238E27FC236}">
                <a16:creationId xmlns:a16="http://schemas.microsoft.com/office/drawing/2014/main" id="{4D06E496-ACBA-4063-B4A1-C5C484EE5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763701"/>
            <a:ext cx="5707899" cy="1675559"/>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73698" y="2679699"/>
            <a:ext cx="4588094" cy="3135695"/>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A15526-7079-4B7B-987C-1B5FAE11A0FF}" type="datetime1">
              <a:rPr lang="en-US" smtClean="0"/>
              <a:t>11/9/2019</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0947988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a:extLst>
              <a:ext uri="{FF2B5EF4-FFF2-40B4-BE49-F238E27FC236}">
                <a16:creationId xmlns:a16="http://schemas.microsoft.com/office/drawing/2014/main" id="{CE39118B-B3AD-4BD4-BA22-DEFF4E76C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247728"/>
            <a:ext cx="10353762" cy="543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F1B079-7EF0-44EE-B798-BCC497C9F3B2}" type="datetime1">
              <a:rPr lang="en-US" smtClean="0"/>
              <a:t>11/9/2019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184111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normAutofit/>
          </a:bodyPr>
          <a:lstStyle>
            <a:lvl1pPr>
              <a:defRPr sz="40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FF70A8-1D13-4657-95F0-A9EA54967B8D}" type="datetime1">
              <a:rPr lang="en-US" smtClean="0"/>
              <a:t>11/9/2019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949907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EB90AC-71BD-4C7F-8ACA-7B3F18292E63}" type="datetime1">
              <a:rPr lang="en-US" smtClean="0"/>
              <a:t>11/9/2019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
        <p:nvSpPr>
          <p:cNvPr id="11" name="TextBox 10">
            <a:extLst>
              <a:ext uri="{FF2B5EF4-FFF2-40B4-BE49-F238E27FC236}">
                <a16:creationId xmlns:a16="http://schemas.microsoft.com/office/drawing/2014/main" id="{223F0D53-0705-41B7-8554-09D21E7807F9}"/>
              </a:ext>
            </a:extLst>
          </p:cNvPr>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a:extLst>
              <a:ext uri="{FF2B5EF4-FFF2-40B4-BE49-F238E27FC236}">
                <a16:creationId xmlns:a16="http://schemas.microsoft.com/office/drawing/2014/main" id="{C7F647CD-0F1A-4BB3-89E0-A74F1E1B098D}"/>
              </a:ext>
            </a:extLst>
          </p:cNvPr>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6968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E6EFC2C-8905-46F0-B443-CE905B76BA01}" type="datetime1">
              <a:rPr lang="en-US" smtClean="0"/>
              <a:t>11/9/2019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668096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Text Placeholder 3"/>
          <p:cNvSpPr>
            <a:spLocks noGrp="1"/>
          </p:cNvSpPr>
          <p:nvPr>
            <p:ph type="body" sz="half" idx="15"/>
          </p:nvPr>
        </p:nvSpPr>
        <p:spPr>
          <a:xfrm>
            <a:off x="91379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49"/>
            <a:ext cx="3300984" cy="764783"/>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0" name="Text Placeholder 3"/>
          <p:cNvSpPr>
            <a:spLocks noGrp="1"/>
          </p:cNvSpPr>
          <p:nvPr>
            <p:ph type="body" sz="half" idx="16"/>
          </p:nvPr>
        </p:nvSpPr>
        <p:spPr>
          <a:xfrm>
            <a:off x="444143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1" name="Text Placeholder 4"/>
          <p:cNvSpPr>
            <a:spLocks noGrp="1"/>
          </p:cNvSpPr>
          <p:nvPr>
            <p:ph type="body" sz="quarter" idx="13"/>
          </p:nvPr>
        </p:nvSpPr>
        <p:spPr>
          <a:xfrm>
            <a:off x="7966572"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Text Placeholder 3"/>
          <p:cNvSpPr>
            <a:spLocks noGrp="1"/>
          </p:cNvSpPr>
          <p:nvPr>
            <p:ph type="body" sz="half" idx="17"/>
          </p:nvPr>
        </p:nvSpPr>
        <p:spPr>
          <a:xfrm>
            <a:off x="7966572" y="2768110"/>
            <a:ext cx="3300984" cy="302308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9079DC3-C9B5-499E-9140-0DC28B7074E2}" type="datetime1">
              <a:rPr lang="en-US" smtClean="0"/>
              <a:t>11/9/2019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6813192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a:extLst>
              <a:ext uri="{FF2B5EF4-FFF2-40B4-BE49-F238E27FC236}">
                <a16:creationId xmlns:a16="http://schemas.microsoft.com/office/drawing/2014/main" id="{7E87C569-D426-4615-ADA7-B370EA983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a:extLst>
              <a:ext uri="{FF2B5EF4-FFF2-40B4-BE49-F238E27FC236}">
                <a16:creationId xmlns:a16="http://schemas.microsoft.com/office/drawing/2014/main" id="{7B353ED4-7AD0-46C9-88ED-1A16B1433A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a:extLst>
              <a:ext uri="{FF2B5EF4-FFF2-40B4-BE49-F238E27FC236}">
                <a16:creationId xmlns:a16="http://schemas.microsoft.com/office/drawing/2014/main" id="{F561D985-AD57-459A-B3A6-EBF2960397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572443"/>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0BB33EA-E472-4D22-9C03-A9C14AA21CED}" type="datetime1">
              <a:rPr lang="en-US" smtClean="0"/>
              <a:t>11/9/2019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2122022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7E833E-1B6D-415F-AD29-75AE8C43BD0D}" type="datetime1">
              <a:rPr lang="en-US" smtClean="0"/>
              <a:t>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794800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52596F-08A7-4B70-989A-F2B1CF31E66B}" type="datetime1">
              <a:rPr lang="en-US" smtClean="0"/>
              <a:t>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480975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125730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76450"/>
            <a:ext cx="10353762" cy="3714749"/>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6000749"/>
            <a:ext cx="2743200"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073ED0CC-082F-4160-86E5-0D6041F12778}" type="datetime1">
              <a:rPr lang="en-US" smtClean="0"/>
              <a:t>11/9/2019</a:t>
            </a:fld>
            <a:endParaRPr lang="en-US" dirty="0"/>
          </a:p>
        </p:txBody>
      </p:sp>
      <p:sp>
        <p:nvSpPr>
          <p:cNvPr id="5" name="Footer Placeholder 4"/>
          <p:cNvSpPr>
            <a:spLocks noGrp="1"/>
          </p:cNvSpPr>
          <p:nvPr>
            <p:ph type="ftr" sz="quarter" idx="3"/>
          </p:nvPr>
        </p:nvSpPr>
        <p:spPr>
          <a:xfrm>
            <a:off x="913795" y="6000749"/>
            <a:ext cx="6672865" cy="365125"/>
          </a:xfrm>
          <a:prstGeom prst="rect">
            <a:avLst/>
          </a:prstGeom>
        </p:spPr>
        <p:txBody>
          <a:bodyPr vert="horz" lIns="91440" tIns="45720" rIns="91440" bIns="45720" rtlCol="0" anchor="ctr"/>
          <a:lstStyle>
            <a:lvl1pPr algn="l">
              <a:defRPr sz="11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6000749"/>
            <a:ext cx="753545"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2067832145"/>
      </p:ext>
    </p:extLst>
  </p:cSld>
  <p:clrMap bg1="dk1" tx1="lt1" bg2="dk2" tx2="lt2" accent1="accent1" accent2="accent2" accent3="accent3" accent4="accent4" accent5="accent5" accent6="accent6" hlink="hlink" folHlink="folHlink"/>
  <p:sldLayoutIdLst>
    <p:sldLayoutId id="2147483677" r:id="rId1"/>
    <p:sldLayoutId id="2147483676" r:id="rId2"/>
    <p:sldLayoutId id="2147483675" r:id="rId3"/>
    <p:sldLayoutId id="2147483674" r:id="rId4"/>
    <p:sldLayoutId id="2147483673" r:id="rId5"/>
    <p:sldLayoutId id="2147483672" r:id="rId6"/>
    <p:sldLayoutId id="2147483671" r:id="rId7"/>
    <p:sldLayoutId id="2147483670" r:id="rId8"/>
    <p:sldLayoutId id="2147483669" r:id="rId9"/>
    <p:sldLayoutId id="2147483668" r:id="rId10"/>
    <p:sldLayoutId id="2147483661" r:id="rId11"/>
    <p:sldLayoutId id="2147483662" r:id="rId12"/>
    <p:sldLayoutId id="2147483663" r:id="rId13"/>
    <p:sldLayoutId id="2147483664" r:id="rId14"/>
    <p:sldLayoutId id="2147483665" r:id="rId15"/>
    <p:sldLayoutId id="2147483666" r:id="rId16"/>
    <p:sldLayoutId id="2147483667" r:id="rId17"/>
  </p:sldLayoutIdLst>
  <p:hf sldNum="0" hdr="0" ftr="0" dt="0"/>
  <p:txStyles>
    <p:titleStyle>
      <a:lvl1pPr algn="ctr" defTabSz="457200" rtl="0" eaLnBrk="1" latinLnBrk="0" hangingPunct="1">
        <a:lnSpc>
          <a:spcPct val="90000"/>
        </a:lnSpc>
        <a:spcBef>
          <a:spcPct val="0"/>
        </a:spcBef>
        <a:buNone/>
        <a:defRPr sz="3900" i="1"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lnSpc>
          <a:spcPct val="110000"/>
        </a:lnSpc>
        <a:spcBef>
          <a:spcPct val="20000"/>
        </a:spcBef>
        <a:spcAft>
          <a:spcPts val="600"/>
        </a:spcAft>
        <a:buClr>
          <a:schemeClr val="tx2"/>
        </a:buClr>
        <a:buSzPct val="70000"/>
        <a:buFont typeface="Wingdings 2" charset="2"/>
        <a:buChar char=""/>
        <a:defRPr sz="21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9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7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5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5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17" name="Picture 3">
            <a:extLst>
              <a:ext uri="{FF2B5EF4-FFF2-40B4-BE49-F238E27FC236}">
                <a16:creationId xmlns:a16="http://schemas.microsoft.com/office/drawing/2014/main" id="{F3D6DB2F-C8F0-402A-A52E-1391A8B50E6D}"/>
              </a:ext>
            </a:extLst>
          </p:cNvPr>
          <p:cNvPicPr>
            <a:picLocks noChangeAspect="1"/>
          </p:cNvPicPr>
          <p:nvPr/>
        </p:nvPicPr>
        <p:blipFill rotWithShape="1">
          <a:blip r:embed="rId3">
            <a:biLevel thresh="75000"/>
          </a:blip>
          <a:srcRect l="20444" r="1" b="1"/>
          <a:stretch/>
        </p:blipFill>
        <p:spPr>
          <a:xfrm>
            <a:off x="-1253181" y="-1420474"/>
            <a:ext cx="12192001" cy="6857990"/>
          </a:xfrm>
          <a:prstGeom prst="rect">
            <a:avLst/>
          </a:prstGeom>
        </p:spPr>
      </p:pic>
      <p:sp useBgFill="1">
        <p:nvSpPr>
          <p:cNvPr id="18" name="Freeform 5">
            <a:extLst>
              <a:ext uri="{FF2B5EF4-FFF2-40B4-BE49-F238E27FC236}">
                <a16:creationId xmlns:a16="http://schemas.microsoft.com/office/drawing/2014/main" id="{FE469E50-3893-4ED6-92BA-2985C32B0C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7131809" y="1385982"/>
            <a:ext cx="4031414" cy="4100418"/>
          </a:xfrm>
          <a:custGeom>
            <a:avLst/>
            <a:gdLst>
              <a:gd name="T0" fmla="*/ 1577 w 1601"/>
              <a:gd name="T1" fmla="*/ 0 h 696"/>
              <a:gd name="T2" fmla="*/ 833 w 1601"/>
              <a:gd name="T3" fmla="*/ 0 h 696"/>
              <a:gd name="T4" fmla="*/ 768 w 1601"/>
              <a:gd name="T5" fmla="*/ 0 h 696"/>
              <a:gd name="T6" fmla="*/ 24 w 1601"/>
              <a:gd name="T7" fmla="*/ 0 h 696"/>
              <a:gd name="T8" fmla="*/ 0 w 1601"/>
              <a:gd name="T9" fmla="*/ 27 h 696"/>
              <a:gd name="T10" fmla="*/ 0 w 1601"/>
              <a:gd name="T11" fmla="*/ 669 h 696"/>
              <a:gd name="T12" fmla="*/ 24 w 1601"/>
              <a:gd name="T13" fmla="*/ 696 h 696"/>
              <a:gd name="T14" fmla="*/ 768 w 1601"/>
              <a:gd name="T15" fmla="*/ 696 h 696"/>
              <a:gd name="T16" fmla="*/ 833 w 1601"/>
              <a:gd name="T17" fmla="*/ 696 h 696"/>
              <a:gd name="T18" fmla="*/ 1577 w 1601"/>
              <a:gd name="T19" fmla="*/ 696 h 696"/>
              <a:gd name="T20" fmla="*/ 1601 w 1601"/>
              <a:gd name="T21" fmla="*/ 669 h 696"/>
              <a:gd name="T22" fmla="*/ 1601 w 1601"/>
              <a:gd name="T23" fmla="*/ 27 h 696"/>
              <a:gd name="T24" fmla="*/ 1577 w 1601"/>
              <a:gd name="T25"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01" h="696">
                <a:moveTo>
                  <a:pt x="1577" y="0"/>
                </a:moveTo>
                <a:cubicBezTo>
                  <a:pt x="833" y="0"/>
                  <a:pt x="833" y="0"/>
                  <a:pt x="833" y="0"/>
                </a:cubicBezTo>
                <a:cubicBezTo>
                  <a:pt x="768" y="0"/>
                  <a:pt x="768" y="0"/>
                  <a:pt x="768" y="0"/>
                </a:cubicBezTo>
                <a:cubicBezTo>
                  <a:pt x="24" y="0"/>
                  <a:pt x="24" y="0"/>
                  <a:pt x="24" y="0"/>
                </a:cubicBezTo>
                <a:cubicBezTo>
                  <a:pt x="11" y="0"/>
                  <a:pt x="0" y="12"/>
                  <a:pt x="0" y="27"/>
                </a:cubicBezTo>
                <a:cubicBezTo>
                  <a:pt x="0" y="669"/>
                  <a:pt x="0" y="669"/>
                  <a:pt x="0" y="669"/>
                </a:cubicBezTo>
                <a:cubicBezTo>
                  <a:pt x="0" y="684"/>
                  <a:pt x="11" y="696"/>
                  <a:pt x="24" y="696"/>
                </a:cubicBezTo>
                <a:cubicBezTo>
                  <a:pt x="768" y="696"/>
                  <a:pt x="768" y="696"/>
                  <a:pt x="768" y="696"/>
                </a:cubicBezTo>
                <a:cubicBezTo>
                  <a:pt x="833" y="696"/>
                  <a:pt x="833" y="696"/>
                  <a:pt x="833" y="696"/>
                </a:cubicBezTo>
                <a:cubicBezTo>
                  <a:pt x="1577" y="696"/>
                  <a:pt x="1577" y="696"/>
                  <a:pt x="1577" y="696"/>
                </a:cubicBezTo>
                <a:cubicBezTo>
                  <a:pt x="1590" y="696"/>
                  <a:pt x="1601" y="684"/>
                  <a:pt x="1601" y="669"/>
                </a:cubicBezTo>
                <a:cubicBezTo>
                  <a:pt x="1601" y="27"/>
                  <a:pt x="1601" y="27"/>
                  <a:pt x="1601" y="27"/>
                </a:cubicBezTo>
                <a:cubicBezTo>
                  <a:pt x="1601" y="12"/>
                  <a:pt x="1590" y="0"/>
                  <a:pt x="1577" y="0"/>
                </a:cubicBezTo>
                <a:close/>
              </a:path>
            </a:pathLst>
          </a:custGeom>
          <a:ln>
            <a:noFill/>
          </a:ln>
          <a:effectLst>
            <a:outerShdw blurRad="50800" dist="38100" dir="5400000" algn="tl" rotWithShape="0">
              <a:srgbClr val="000000">
                <a:alpha val="43000"/>
              </a:srgbClr>
            </a:outerShdw>
          </a:effectLst>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BB6E76B2-F4F3-4CF4-9376-0F35F290C330}"/>
              </a:ext>
            </a:extLst>
          </p:cNvPr>
          <p:cNvSpPr>
            <a:spLocks noGrp="1"/>
          </p:cNvSpPr>
          <p:nvPr>
            <p:ph type="ctrTitle"/>
          </p:nvPr>
        </p:nvSpPr>
        <p:spPr>
          <a:xfrm>
            <a:off x="-92765" y="304800"/>
            <a:ext cx="4193183" cy="3549083"/>
          </a:xfrm>
        </p:spPr>
        <p:txBody>
          <a:bodyPr>
            <a:normAutofit fontScale="90000"/>
          </a:bodyPr>
          <a:lstStyle/>
          <a:p>
            <a:pPr algn="l"/>
            <a:r>
              <a:rPr lang="en-US" sz="4000" dirty="0">
                <a:solidFill>
                  <a:schemeClr val="tx1">
                    <a:lumMod val="85000"/>
                  </a:schemeClr>
                </a:solidFill>
              </a:rPr>
              <a:t>Ryan Record’s </a:t>
            </a:r>
            <a:br>
              <a:rPr lang="en-US" sz="4000" dirty="0">
                <a:solidFill>
                  <a:schemeClr val="tx1">
                    <a:lumMod val="85000"/>
                  </a:schemeClr>
                </a:solidFill>
              </a:rPr>
            </a:br>
            <a:r>
              <a:rPr lang="en-US" sz="4000" dirty="0">
                <a:solidFill>
                  <a:schemeClr val="tx1">
                    <a:lumMod val="85000"/>
                  </a:schemeClr>
                </a:solidFill>
              </a:rPr>
              <a:t>considerably </a:t>
            </a:r>
            <a:br>
              <a:rPr lang="en-US" sz="4000" dirty="0">
                <a:solidFill>
                  <a:schemeClr val="tx1">
                    <a:lumMod val="85000"/>
                  </a:schemeClr>
                </a:solidFill>
              </a:rPr>
            </a:br>
            <a:r>
              <a:rPr lang="en-US" sz="4000" dirty="0">
                <a:solidFill>
                  <a:schemeClr val="tx1">
                    <a:lumMod val="85000"/>
                  </a:schemeClr>
                </a:solidFill>
              </a:rPr>
              <a:t>terrible, very dreadful and god awful Power point presentation</a:t>
            </a:r>
            <a:br>
              <a:rPr lang="en-US" sz="4000" dirty="0">
                <a:solidFill>
                  <a:schemeClr val="tx1">
                    <a:lumMod val="85000"/>
                  </a:schemeClr>
                </a:solidFill>
              </a:rPr>
            </a:br>
            <a:r>
              <a:rPr lang="en-US" sz="4000" dirty="0">
                <a:solidFill>
                  <a:schemeClr val="tx1">
                    <a:lumMod val="85000"/>
                  </a:schemeClr>
                </a:solidFill>
              </a:rPr>
              <a:t>about Persuasion</a:t>
            </a:r>
          </a:p>
        </p:txBody>
      </p:sp>
      <p:sp>
        <p:nvSpPr>
          <p:cNvPr id="3" name="Subtitle 2">
            <a:extLst>
              <a:ext uri="{FF2B5EF4-FFF2-40B4-BE49-F238E27FC236}">
                <a16:creationId xmlns:a16="http://schemas.microsoft.com/office/drawing/2014/main" id="{CC6663A7-4EF3-40C1-B671-17ABD5F280F3}"/>
              </a:ext>
            </a:extLst>
          </p:cNvPr>
          <p:cNvSpPr>
            <a:spLocks noGrp="1"/>
          </p:cNvSpPr>
          <p:nvPr>
            <p:ph type="subTitle" idx="1"/>
          </p:nvPr>
        </p:nvSpPr>
        <p:spPr>
          <a:xfrm rot="619593">
            <a:off x="7389965" y="4157933"/>
            <a:ext cx="3485072" cy="1026544"/>
          </a:xfrm>
        </p:spPr>
        <p:txBody>
          <a:bodyPr>
            <a:normAutofit/>
          </a:bodyPr>
          <a:lstStyle/>
          <a:p>
            <a:pPr algn="l"/>
            <a:r>
              <a:rPr lang="en-US" dirty="0">
                <a:solidFill>
                  <a:srgbClr val="A48558"/>
                </a:solidFill>
              </a:rPr>
              <a:t> </a:t>
            </a:r>
          </a:p>
        </p:txBody>
      </p:sp>
      <p:sp>
        <p:nvSpPr>
          <p:cNvPr id="5" name="TextBox 4">
            <a:extLst>
              <a:ext uri="{FF2B5EF4-FFF2-40B4-BE49-F238E27FC236}">
                <a16:creationId xmlns:a16="http://schemas.microsoft.com/office/drawing/2014/main" id="{2B2C52C8-D426-493B-9C68-8A841D124A63}"/>
              </a:ext>
            </a:extLst>
          </p:cNvPr>
          <p:cNvSpPr txBox="1"/>
          <p:nvPr/>
        </p:nvSpPr>
        <p:spPr>
          <a:xfrm>
            <a:off x="8229600" y="3154017"/>
            <a:ext cx="2597426" cy="369332"/>
          </a:xfrm>
          <a:prstGeom prst="rect">
            <a:avLst/>
          </a:prstGeom>
          <a:noFill/>
        </p:spPr>
        <p:txBody>
          <a:bodyPr wrap="square" rtlCol="0">
            <a:spAutoFit/>
          </a:bodyPr>
          <a:lstStyle/>
          <a:p>
            <a:r>
              <a:rPr lang="en-US" dirty="0"/>
              <a:t>For your health</a:t>
            </a:r>
          </a:p>
        </p:txBody>
      </p:sp>
    </p:spTree>
    <p:extLst>
      <p:ext uri="{BB962C8B-B14F-4D97-AF65-F5344CB8AC3E}">
        <p14:creationId xmlns:p14="http://schemas.microsoft.com/office/powerpoint/2010/main" val="3818990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456B7-55C8-41AF-A7DF-04892C13BC63}"/>
              </a:ext>
            </a:extLst>
          </p:cNvPr>
          <p:cNvSpPr>
            <a:spLocks noGrp="1"/>
          </p:cNvSpPr>
          <p:nvPr>
            <p:ph type="title"/>
          </p:nvPr>
        </p:nvSpPr>
        <p:spPr>
          <a:xfrm>
            <a:off x="0" y="1717812"/>
            <a:ext cx="3419061" cy="1257300"/>
          </a:xfrm>
        </p:spPr>
        <p:txBody>
          <a:bodyPr>
            <a:normAutofit fontScale="90000"/>
          </a:bodyPr>
          <a:lstStyle/>
          <a:p>
            <a:r>
              <a:rPr lang="en-US" dirty="0"/>
              <a:t>Persuasion is the process of influencing your audience to agree with your point of view, recommendation, or request. </a:t>
            </a:r>
          </a:p>
        </p:txBody>
      </p:sp>
      <p:sp>
        <p:nvSpPr>
          <p:cNvPr id="3" name="Content Placeholder 2">
            <a:extLst>
              <a:ext uri="{FF2B5EF4-FFF2-40B4-BE49-F238E27FC236}">
                <a16:creationId xmlns:a16="http://schemas.microsoft.com/office/drawing/2014/main" id="{3487D4C8-3256-4344-8580-01E4A0156C66}"/>
              </a:ext>
            </a:extLst>
          </p:cNvPr>
          <p:cNvSpPr>
            <a:spLocks noGrp="1"/>
          </p:cNvSpPr>
          <p:nvPr>
            <p:ph idx="1"/>
          </p:nvPr>
        </p:nvSpPr>
        <p:spPr>
          <a:xfrm>
            <a:off x="3419060" y="159026"/>
            <a:ext cx="8044069" cy="503583"/>
          </a:xfrm>
        </p:spPr>
        <p:txBody>
          <a:bodyPr/>
          <a:lstStyle/>
          <a:p>
            <a:r>
              <a:rPr lang="en-US" dirty="0"/>
              <a:t>First you must plan your message…</a:t>
            </a:r>
          </a:p>
        </p:txBody>
      </p:sp>
      <p:sp>
        <p:nvSpPr>
          <p:cNvPr id="4" name="TextBox 3">
            <a:extLst>
              <a:ext uri="{FF2B5EF4-FFF2-40B4-BE49-F238E27FC236}">
                <a16:creationId xmlns:a16="http://schemas.microsoft.com/office/drawing/2014/main" id="{40FBEAC4-F199-41BA-9BEE-4266075D2139}"/>
              </a:ext>
            </a:extLst>
          </p:cNvPr>
          <p:cNvSpPr txBox="1"/>
          <p:nvPr/>
        </p:nvSpPr>
        <p:spPr>
          <a:xfrm>
            <a:off x="8878957" y="226151"/>
            <a:ext cx="2981741" cy="369332"/>
          </a:xfrm>
          <a:prstGeom prst="rect">
            <a:avLst/>
          </a:prstGeom>
          <a:noFill/>
        </p:spPr>
        <p:txBody>
          <a:bodyPr wrap="square" rtlCol="0">
            <a:spAutoFit/>
          </a:bodyPr>
          <a:lstStyle/>
          <a:p>
            <a:r>
              <a:rPr lang="en-US" dirty="0"/>
              <a:t>What is your </a:t>
            </a:r>
            <a:r>
              <a:rPr lang="en-US" dirty="0">
                <a:solidFill>
                  <a:schemeClr val="accent3"/>
                </a:solidFill>
              </a:rPr>
              <a:t>purpose</a:t>
            </a:r>
            <a:r>
              <a:rPr lang="en-US" dirty="0"/>
              <a:t>?</a:t>
            </a:r>
          </a:p>
        </p:txBody>
      </p:sp>
      <p:sp>
        <p:nvSpPr>
          <p:cNvPr id="5" name="TextBox 4">
            <a:extLst>
              <a:ext uri="{FF2B5EF4-FFF2-40B4-BE49-F238E27FC236}">
                <a16:creationId xmlns:a16="http://schemas.microsoft.com/office/drawing/2014/main" id="{6250871D-5879-4818-80ED-B7521161630E}"/>
              </a:ext>
            </a:extLst>
          </p:cNvPr>
          <p:cNvSpPr txBox="1"/>
          <p:nvPr/>
        </p:nvSpPr>
        <p:spPr>
          <a:xfrm rot="16200000">
            <a:off x="9693964" y="610752"/>
            <a:ext cx="1013791" cy="1200329"/>
          </a:xfrm>
          <a:prstGeom prst="rect">
            <a:avLst/>
          </a:prstGeom>
          <a:noFill/>
        </p:spPr>
        <p:txBody>
          <a:bodyPr wrap="square" rtlCol="0">
            <a:spAutoFit/>
          </a:bodyPr>
          <a:lstStyle/>
          <a:p>
            <a:r>
              <a:rPr lang="en-US" dirty="0">
                <a:solidFill>
                  <a:srgbClr val="00B0F0"/>
                </a:solidFill>
              </a:rPr>
              <a:t>Who</a:t>
            </a:r>
            <a:r>
              <a:rPr lang="en-US" dirty="0"/>
              <a:t> is the audience?</a:t>
            </a:r>
          </a:p>
        </p:txBody>
      </p:sp>
      <p:sp>
        <p:nvSpPr>
          <p:cNvPr id="6" name="TextBox 5">
            <a:extLst>
              <a:ext uri="{FF2B5EF4-FFF2-40B4-BE49-F238E27FC236}">
                <a16:creationId xmlns:a16="http://schemas.microsoft.com/office/drawing/2014/main" id="{CFEBC12C-DC75-4A54-8424-A9E307FFE720}"/>
              </a:ext>
            </a:extLst>
          </p:cNvPr>
          <p:cNvSpPr txBox="1"/>
          <p:nvPr/>
        </p:nvSpPr>
        <p:spPr>
          <a:xfrm>
            <a:off x="11148125" y="869134"/>
            <a:ext cx="630007" cy="1477328"/>
          </a:xfrm>
          <a:prstGeom prst="rect">
            <a:avLst/>
          </a:prstGeom>
          <a:noFill/>
        </p:spPr>
        <p:txBody>
          <a:bodyPr wrap="square" rtlCol="0">
            <a:spAutoFit/>
          </a:bodyPr>
          <a:lstStyle/>
          <a:p>
            <a:r>
              <a:rPr lang="en-US" dirty="0">
                <a:solidFill>
                  <a:srgbClr val="FF0000"/>
                </a:solidFill>
              </a:rPr>
              <a:t>How</a:t>
            </a:r>
            <a:r>
              <a:rPr lang="en-US" dirty="0"/>
              <a:t> will you do it?</a:t>
            </a:r>
          </a:p>
        </p:txBody>
      </p:sp>
      <p:sp>
        <p:nvSpPr>
          <p:cNvPr id="7" name="TextBox 6">
            <a:extLst>
              <a:ext uri="{FF2B5EF4-FFF2-40B4-BE49-F238E27FC236}">
                <a16:creationId xmlns:a16="http://schemas.microsoft.com/office/drawing/2014/main" id="{0EA92FC6-0A17-48D7-B37F-A07A10975795}"/>
              </a:ext>
            </a:extLst>
          </p:cNvPr>
          <p:cNvSpPr txBox="1"/>
          <p:nvPr/>
        </p:nvSpPr>
        <p:spPr>
          <a:xfrm>
            <a:off x="8230384" y="1977130"/>
            <a:ext cx="2740622" cy="369332"/>
          </a:xfrm>
          <a:prstGeom prst="rect">
            <a:avLst/>
          </a:prstGeom>
          <a:noFill/>
        </p:spPr>
        <p:txBody>
          <a:bodyPr wrap="none" rtlCol="0">
            <a:spAutoFit/>
          </a:bodyPr>
          <a:lstStyle/>
          <a:p>
            <a:r>
              <a:rPr lang="en-US" dirty="0">
                <a:solidFill>
                  <a:srgbClr val="FFFF00"/>
                </a:solidFill>
              </a:rPr>
              <a:t>What is you desired result</a:t>
            </a:r>
            <a:r>
              <a:rPr lang="en-US" dirty="0"/>
              <a:t>?</a:t>
            </a:r>
          </a:p>
        </p:txBody>
      </p:sp>
      <p:sp>
        <p:nvSpPr>
          <p:cNvPr id="8" name="Rectangle 7">
            <a:extLst>
              <a:ext uri="{FF2B5EF4-FFF2-40B4-BE49-F238E27FC236}">
                <a16:creationId xmlns:a16="http://schemas.microsoft.com/office/drawing/2014/main" id="{661F9B7C-0874-49C3-97FB-5F251A58CE74}"/>
              </a:ext>
            </a:extLst>
          </p:cNvPr>
          <p:cNvSpPr/>
          <p:nvPr/>
        </p:nvSpPr>
        <p:spPr>
          <a:xfrm>
            <a:off x="225287" y="5121462"/>
            <a:ext cx="3326296" cy="1477328"/>
          </a:xfrm>
          <a:prstGeom prst="rect">
            <a:avLst/>
          </a:prstGeom>
        </p:spPr>
        <p:txBody>
          <a:bodyPr wrap="square">
            <a:spAutoFit/>
          </a:bodyPr>
          <a:lstStyle/>
          <a:p>
            <a:r>
              <a:rPr lang="en-US" dirty="0">
                <a:solidFill>
                  <a:srgbClr val="7030A0"/>
                </a:solidFill>
                <a:latin typeface="Bahnschrift SemiBold Condensed" panose="020B0502040204020203" pitchFamily="34" charset="0"/>
              </a:rPr>
              <a:t>To create a persuasive message, focus on the audience’s</a:t>
            </a:r>
          </a:p>
          <a:p>
            <a:r>
              <a:rPr lang="en-US" dirty="0">
                <a:latin typeface="Bahnschrift SemiBold Condensed" panose="020B0502040204020203" pitchFamily="34" charset="0"/>
              </a:rPr>
              <a:t>information needs,</a:t>
            </a:r>
          </a:p>
          <a:p>
            <a:r>
              <a:rPr lang="en-US" dirty="0">
                <a:latin typeface="Bahnschrift SemiBold Condensed" panose="020B0502040204020203" pitchFamily="34" charset="0"/>
              </a:rPr>
              <a:t>motivation and benefits</a:t>
            </a:r>
            <a:r>
              <a:rPr lang="en-US" dirty="0"/>
              <a:t>, and</a:t>
            </a:r>
          </a:p>
          <a:p>
            <a:r>
              <a:rPr lang="en-US" dirty="0"/>
              <a:t>potential resistance.</a:t>
            </a:r>
          </a:p>
        </p:txBody>
      </p:sp>
      <p:sp>
        <p:nvSpPr>
          <p:cNvPr id="9" name="Rectangle 8">
            <a:extLst>
              <a:ext uri="{FF2B5EF4-FFF2-40B4-BE49-F238E27FC236}">
                <a16:creationId xmlns:a16="http://schemas.microsoft.com/office/drawing/2014/main" id="{D2A5338C-795B-489C-A8E2-28DA66737657}"/>
              </a:ext>
            </a:extLst>
          </p:cNvPr>
          <p:cNvSpPr/>
          <p:nvPr/>
        </p:nvSpPr>
        <p:spPr>
          <a:xfrm>
            <a:off x="3419060" y="1181786"/>
            <a:ext cx="4383701" cy="369332"/>
          </a:xfrm>
          <a:prstGeom prst="rect">
            <a:avLst/>
          </a:prstGeom>
        </p:spPr>
        <p:txBody>
          <a:bodyPr wrap="none">
            <a:spAutoFit/>
          </a:bodyPr>
          <a:lstStyle/>
          <a:p>
            <a:r>
              <a:rPr lang="en-US" dirty="0"/>
              <a:t>What is the best medium of communication?</a:t>
            </a:r>
          </a:p>
        </p:txBody>
      </p:sp>
      <p:sp>
        <p:nvSpPr>
          <p:cNvPr id="10" name="TextBox 9">
            <a:extLst>
              <a:ext uri="{FF2B5EF4-FFF2-40B4-BE49-F238E27FC236}">
                <a16:creationId xmlns:a16="http://schemas.microsoft.com/office/drawing/2014/main" id="{43578729-E9BD-4252-B51A-588214CB402B}"/>
              </a:ext>
            </a:extLst>
          </p:cNvPr>
          <p:cNvSpPr txBox="1"/>
          <p:nvPr/>
        </p:nvSpPr>
        <p:spPr>
          <a:xfrm>
            <a:off x="4903825" y="1566062"/>
            <a:ext cx="1439177" cy="646331"/>
          </a:xfrm>
          <a:prstGeom prst="rect">
            <a:avLst/>
          </a:prstGeom>
          <a:noFill/>
        </p:spPr>
        <p:txBody>
          <a:bodyPr wrap="none" rtlCol="0">
            <a:spAutoFit/>
          </a:bodyPr>
          <a:lstStyle/>
          <a:p>
            <a:r>
              <a:rPr lang="en-US" dirty="0"/>
              <a:t>One on One?</a:t>
            </a:r>
          </a:p>
          <a:p>
            <a:r>
              <a:rPr lang="en-US" dirty="0">
                <a:solidFill>
                  <a:schemeClr val="bg2">
                    <a:lumMod val="90000"/>
                    <a:lumOff val="10000"/>
                  </a:schemeClr>
                </a:solidFill>
              </a:rPr>
              <a:t>Face to Face?</a:t>
            </a:r>
          </a:p>
        </p:txBody>
      </p:sp>
      <p:sp>
        <p:nvSpPr>
          <p:cNvPr id="11" name="TextBox 10">
            <a:extLst>
              <a:ext uri="{FF2B5EF4-FFF2-40B4-BE49-F238E27FC236}">
                <a16:creationId xmlns:a16="http://schemas.microsoft.com/office/drawing/2014/main" id="{2C899880-0531-4ACB-8555-EF12BA675E25}"/>
              </a:ext>
            </a:extLst>
          </p:cNvPr>
          <p:cNvSpPr txBox="1"/>
          <p:nvPr/>
        </p:nvSpPr>
        <p:spPr>
          <a:xfrm>
            <a:off x="3387961" y="1717812"/>
            <a:ext cx="1515864" cy="369332"/>
          </a:xfrm>
          <a:prstGeom prst="rect">
            <a:avLst/>
          </a:prstGeom>
          <a:noFill/>
        </p:spPr>
        <p:txBody>
          <a:bodyPr wrap="none" rtlCol="0">
            <a:spAutoFit/>
          </a:bodyPr>
          <a:lstStyle/>
          <a:p>
            <a:r>
              <a:rPr lang="en-US" dirty="0">
                <a:solidFill>
                  <a:schemeClr val="bg2">
                    <a:lumMod val="50000"/>
                    <a:lumOff val="50000"/>
                  </a:schemeClr>
                </a:solidFill>
              </a:rPr>
              <a:t>Text or Email?</a:t>
            </a:r>
          </a:p>
        </p:txBody>
      </p:sp>
      <p:sp>
        <p:nvSpPr>
          <p:cNvPr id="12" name="TextBox 11">
            <a:extLst>
              <a:ext uri="{FF2B5EF4-FFF2-40B4-BE49-F238E27FC236}">
                <a16:creationId xmlns:a16="http://schemas.microsoft.com/office/drawing/2014/main" id="{BAD74F7C-15BB-4F8A-A13D-1202542C0333}"/>
              </a:ext>
            </a:extLst>
          </p:cNvPr>
          <p:cNvSpPr txBox="1"/>
          <p:nvPr/>
        </p:nvSpPr>
        <p:spPr>
          <a:xfrm>
            <a:off x="4781324" y="2421655"/>
            <a:ext cx="3123356" cy="369332"/>
          </a:xfrm>
          <a:prstGeom prst="rect">
            <a:avLst/>
          </a:prstGeom>
          <a:noFill/>
        </p:spPr>
        <p:txBody>
          <a:bodyPr wrap="none" rtlCol="0">
            <a:spAutoFit/>
          </a:bodyPr>
          <a:lstStyle/>
          <a:p>
            <a:r>
              <a:rPr lang="en-US" dirty="0">
                <a:solidFill>
                  <a:schemeClr val="bg1"/>
                </a:solidFill>
              </a:rPr>
              <a:t>In a group or by carrier pigeon?</a:t>
            </a:r>
          </a:p>
        </p:txBody>
      </p:sp>
      <p:sp>
        <p:nvSpPr>
          <p:cNvPr id="13" name="TextBox 12">
            <a:extLst>
              <a:ext uri="{FF2B5EF4-FFF2-40B4-BE49-F238E27FC236}">
                <a16:creationId xmlns:a16="http://schemas.microsoft.com/office/drawing/2014/main" id="{853A7F03-4B5F-4750-94A4-1864CFB06A5A}"/>
              </a:ext>
            </a:extLst>
          </p:cNvPr>
          <p:cNvSpPr txBox="1"/>
          <p:nvPr/>
        </p:nvSpPr>
        <p:spPr>
          <a:xfrm>
            <a:off x="4145893" y="3429000"/>
            <a:ext cx="1675010" cy="369332"/>
          </a:xfrm>
          <a:prstGeom prst="rect">
            <a:avLst/>
          </a:prstGeom>
          <a:noFill/>
        </p:spPr>
        <p:txBody>
          <a:bodyPr wrap="none" rtlCol="0">
            <a:spAutoFit/>
          </a:bodyPr>
          <a:lstStyle/>
          <a:p>
            <a:r>
              <a:rPr lang="en-US" dirty="0">
                <a:solidFill>
                  <a:schemeClr val="accent5">
                    <a:lumMod val="50000"/>
                  </a:schemeClr>
                </a:solidFill>
              </a:rPr>
              <a:t>Just Remember,</a:t>
            </a:r>
          </a:p>
        </p:txBody>
      </p:sp>
      <p:sp>
        <p:nvSpPr>
          <p:cNvPr id="14" name="TextBox 13">
            <a:extLst>
              <a:ext uri="{FF2B5EF4-FFF2-40B4-BE49-F238E27FC236}">
                <a16:creationId xmlns:a16="http://schemas.microsoft.com/office/drawing/2014/main" id="{F34B9CEF-59A6-4435-BBF7-895E84528D72}"/>
              </a:ext>
            </a:extLst>
          </p:cNvPr>
          <p:cNvSpPr txBox="1"/>
          <p:nvPr/>
        </p:nvSpPr>
        <p:spPr>
          <a:xfrm rot="20279540">
            <a:off x="6194371" y="3696786"/>
            <a:ext cx="5583761" cy="2123658"/>
          </a:xfrm>
          <a:prstGeom prst="rect">
            <a:avLst/>
          </a:prstGeom>
          <a:noFill/>
        </p:spPr>
        <p:txBody>
          <a:bodyPr wrap="square" rtlCol="0">
            <a:spAutoFit/>
          </a:bodyPr>
          <a:lstStyle/>
          <a:p>
            <a:r>
              <a:rPr lang="en-US" sz="4400" dirty="0">
                <a:solidFill>
                  <a:srgbClr val="C00000"/>
                </a:solidFill>
                <a:latin typeface="Comic Sans MS" panose="030F0702030302020204" pitchFamily="66" charset="0"/>
              </a:rPr>
              <a:t>APPEAL TO YOUR AUDIENCES EMOTIONS</a:t>
            </a:r>
          </a:p>
        </p:txBody>
      </p:sp>
    </p:spTree>
    <p:extLst>
      <p:ext uri="{BB962C8B-B14F-4D97-AF65-F5344CB8AC3E}">
        <p14:creationId xmlns:p14="http://schemas.microsoft.com/office/powerpoint/2010/main" val="427704842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6"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580">
                                          <p:stCondLst>
                                            <p:cond delay="0"/>
                                          </p:stCondLst>
                                        </p:cTn>
                                        <p:tgtEl>
                                          <p:spTgt spid="5"/>
                                        </p:tgtEl>
                                      </p:cBhvr>
                                    </p:animEffect>
                                    <p:anim calcmode="lin" valueType="num">
                                      <p:cBhvr>
                                        <p:cTn id="17"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2" dur="26">
                                          <p:stCondLst>
                                            <p:cond delay="650"/>
                                          </p:stCondLst>
                                        </p:cTn>
                                        <p:tgtEl>
                                          <p:spTgt spid="5"/>
                                        </p:tgtEl>
                                      </p:cBhvr>
                                      <p:to x="100000" y="60000"/>
                                    </p:animScale>
                                    <p:animScale>
                                      <p:cBhvr>
                                        <p:cTn id="23" dur="166" decel="50000">
                                          <p:stCondLst>
                                            <p:cond delay="676"/>
                                          </p:stCondLst>
                                        </p:cTn>
                                        <p:tgtEl>
                                          <p:spTgt spid="5"/>
                                        </p:tgtEl>
                                      </p:cBhvr>
                                      <p:to x="100000" y="100000"/>
                                    </p:animScale>
                                    <p:animScale>
                                      <p:cBhvr>
                                        <p:cTn id="24" dur="26">
                                          <p:stCondLst>
                                            <p:cond delay="1312"/>
                                          </p:stCondLst>
                                        </p:cTn>
                                        <p:tgtEl>
                                          <p:spTgt spid="5"/>
                                        </p:tgtEl>
                                      </p:cBhvr>
                                      <p:to x="100000" y="80000"/>
                                    </p:animScale>
                                    <p:animScale>
                                      <p:cBhvr>
                                        <p:cTn id="25" dur="166" decel="50000">
                                          <p:stCondLst>
                                            <p:cond delay="1338"/>
                                          </p:stCondLst>
                                        </p:cTn>
                                        <p:tgtEl>
                                          <p:spTgt spid="5"/>
                                        </p:tgtEl>
                                      </p:cBhvr>
                                      <p:to x="100000" y="100000"/>
                                    </p:animScale>
                                    <p:animScale>
                                      <p:cBhvr>
                                        <p:cTn id="26" dur="26">
                                          <p:stCondLst>
                                            <p:cond delay="1642"/>
                                          </p:stCondLst>
                                        </p:cTn>
                                        <p:tgtEl>
                                          <p:spTgt spid="5"/>
                                        </p:tgtEl>
                                      </p:cBhvr>
                                      <p:to x="100000" y="90000"/>
                                    </p:animScale>
                                    <p:animScale>
                                      <p:cBhvr>
                                        <p:cTn id="27" dur="166" decel="50000">
                                          <p:stCondLst>
                                            <p:cond delay="1668"/>
                                          </p:stCondLst>
                                        </p:cTn>
                                        <p:tgtEl>
                                          <p:spTgt spid="5"/>
                                        </p:tgtEl>
                                      </p:cBhvr>
                                      <p:to x="100000" y="100000"/>
                                    </p:animScale>
                                    <p:animScale>
                                      <p:cBhvr>
                                        <p:cTn id="28" dur="26">
                                          <p:stCondLst>
                                            <p:cond delay="1808"/>
                                          </p:stCondLst>
                                        </p:cTn>
                                        <p:tgtEl>
                                          <p:spTgt spid="5"/>
                                        </p:tgtEl>
                                      </p:cBhvr>
                                      <p:to x="100000" y="95000"/>
                                    </p:animScale>
                                    <p:animScale>
                                      <p:cBhvr>
                                        <p:cTn id="29" dur="166" decel="50000">
                                          <p:stCondLst>
                                            <p:cond delay="1834"/>
                                          </p:stCondLst>
                                        </p:cTn>
                                        <p:tgtEl>
                                          <p:spTgt spid="5"/>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45" presetClass="entr" presetSubtype="0" fill="hold" grpId="0" nodeType="click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2000"/>
                                        <p:tgtEl>
                                          <p:spTgt spid="6"/>
                                        </p:tgtEl>
                                      </p:cBhvr>
                                    </p:animEffect>
                                    <p:anim calcmode="lin" valueType="num">
                                      <p:cBhvr>
                                        <p:cTn id="39" dur="2000" fill="hold"/>
                                        <p:tgtEl>
                                          <p:spTgt spid="6"/>
                                        </p:tgtEl>
                                        <p:attrNameLst>
                                          <p:attrName>ppt_w</p:attrName>
                                        </p:attrNameLst>
                                      </p:cBhvr>
                                      <p:tavLst>
                                        <p:tav tm="0" fmla="#ppt_w*sin(2.5*pi*$)">
                                          <p:val>
                                            <p:fltVal val="0"/>
                                          </p:val>
                                        </p:tav>
                                        <p:tav tm="100000">
                                          <p:val>
                                            <p:fltVal val="1"/>
                                          </p:val>
                                        </p:tav>
                                      </p:tavLst>
                                    </p:anim>
                                    <p:anim calcmode="lin" valueType="num">
                                      <p:cBhvr>
                                        <p:cTn id="40"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grpId="0" nodeType="click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barn(inVertical)">
                                      <p:cBhvr>
                                        <p:cTn id="45" dur="500"/>
                                        <p:tgtEl>
                                          <p:spTgt spid="8"/>
                                        </p:tgtEl>
                                      </p:cBhvr>
                                    </p:animEffect>
                                  </p:childTnLst>
                                </p:cTn>
                              </p:par>
                            </p:childTnLst>
                          </p:cTn>
                        </p:par>
                      </p:childTnLst>
                    </p:cTn>
                  </p:par>
                  <p:par>
                    <p:cTn id="46" fill="hold">
                      <p:stCondLst>
                        <p:cond delay="indefinite"/>
                      </p:stCondLst>
                      <p:childTnLst>
                        <p:par>
                          <p:cTn id="47" fill="hold">
                            <p:stCondLst>
                              <p:cond delay="0"/>
                            </p:stCondLst>
                            <p:childTnLst>
                              <p:par>
                                <p:cTn id="48" presetID="6" presetClass="entr" presetSubtype="16" fill="hold" grpId="0" nodeType="click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circle(in)">
                                      <p:cBhvr>
                                        <p:cTn id="50" dur="2000"/>
                                        <p:tgtEl>
                                          <p:spTgt spid="9"/>
                                        </p:tgtEl>
                                      </p:cBhvr>
                                    </p:animEffect>
                                  </p:childTnLst>
                                </p:cTn>
                              </p:par>
                            </p:childTnLst>
                          </p:cTn>
                        </p:par>
                      </p:childTnLst>
                    </p:cTn>
                  </p:par>
                  <p:par>
                    <p:cTn id="51" fill="hold">
                      <p:stCondLst>
                        <p:cond delay="indefinite"/>
                      </p:stCondLst>
                      <p:childTnLst>
                        <p:par>
                          <p:cTn id="52" fill="hold">
                            <p:stCondLst>
                              <p:cond delay="0"/>
                            </p:stCondLst>
                            <p:childTnLst>
                              <p:par>
                                <p:cTn id="53" presetID="21" presetClass="entr" presetSubtype="1" fill="hold" grpId="0" nodeType="click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wheel(1)">
                                      <p:cBhvr>
                                        <p:cTn id="55" dur="2000"/>
                                        <p:tgtEl>
                                          <p:spTgt spid="11"/>
                                        </p:tgtEl>
                                      </p:cBhvr>
                                    </p:animEffect>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fade">
                                      <p:cBhvr>
                                        <p:cTn id="60" dur="1000"/>
                                        <p:tgtEl>
                                          <p:spTgt spid="10"/>
                                        </p:tgtEl>
                                      </p:cBhvr>
                                    </p:animEffect>
                                    <p:anim calcmode="lin" valueType="num">
                                      <p:cBhvr>
                                        <p:cTn id="61" dur="1000" fill="hold"/>
                                        <p:tgtEl>
                                          <p:spTgt spid="10"/>
                                        </p:tgtEl>
                                        <p:attrNameLst>
                                          <p:attrName>ppt_x</p:attrName>
                                        </p:attrNameLst>
                                      </p:cBhvr>
                                      <p:tavLst>
                                        <p:tav tm="0">
                                          <p:val>
                                            <p:strVal val="#ppt_x"/>
                                          </p:val>
                                        </p:tav>
                                        <p:tav tm="100000">
                                          <p:val>
                                            <p:strVal val="#ppt_x"/>
                                          </p:val>
                                        </p:tav>
                                      </p:tavLst>
                                    </p:anim>
                                    <p:anim calcmode="lin" valueType="num">
                                      <p:cBhvr>
                                        <p:cTn id="62"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14" presetClass="entr" presetSubtype="10" fill="hold" grpId="0" nodeType="click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randombar(horizontal)">
                                      <p:cBhvr>
                                        <p:cTn id="67" dur="500"/>
                                        <p:tgtEl>
                                          <p:spTgt spid="12"/>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13"/>
                                        </p:tgtEl>
                                        <p:attrNameLst>
                                          <p:attrName>style.visibility</p:attrName>
                                        </p:attrNameLst>
                                      </p:cBhvr>
                                      <p:to>
                                        <p:strVal val="visible"/>
                                      </p:to>
                                    </p:set>
                                    <p:animEffect transition="in" filter="wipe(down)">
                                      <p:cBhvr>
                                        <p:cTn id="72" dur="500"/>
                                        <p:tgtEl>
                                          <p:spTgt spid="13"/>
                                        </p:tgtEl>
                                      </p:cBhvr>
                                    </p:animEffec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P spid="6" grpId="0"/>
      <p:bldP spid="7" grpId="0"/>
      <p:bldP spid="8" grpId="0"/>
      <p:bldP spid="9" grpId="0"/>
      <p:bldP spid="10" grpId="0"/>
      <p:bldP spid="11" grpId="0"/>
      <p:bldP spid="12" grpId="0"/>
      <p:bldP spid="13" grpId="0"/>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FA18B-FA3F-4A76-BE62-EEC5B28ACC6D}"/>
              </a:ext>
            </a:extLst>
          </p:cNvPr>
          <p:cNvSpPr>
            <a:spLocks noGrp="1"/>
          </p:cNvSpPr>
          <p:nvPr>
            <p:ph type="title"/>
          </p:nvPr>
        </p:nvSpPr>
        <p:spPr/>
        <p:txBody>
          <a:bodyPr/>
          <a:lstStyle/>
          <a:p>
            <a:r>
              <a:rPr lang="en-US" dirty="0"/>
              <a:t>Aristotle’s Three Elements of Persuasion</a:t>
            </a:r>
          </a:p>
        </p:txBody>
      </p:sp>
      <p:sp>
        <p:nvSpPr>
          <p:cNvPr id="3" name="Content Placeholder 2">
            <a:extLst>
              <a:ext uri="{FF2B5EF4-FFF2-40B4-BE49-F238E27FC236}">
                <a16:creationId xmlns:a16="http://schemas.microsoft.com/office/drawing/2014/main" id="{65D357C5-78BE-4A86-8CB0-1038FE470DE4}"/>
              </a:ext>
            </a:extLst>
          </p:cNvPr>
          <p:cNvSpPr>
            <a:spLocks noGrp="1"/>
          </p:cNvSpPr>
          <p:nvPr>
            <p:ph idx="1"/>
          </p:nvPr>
        </p:nvSpPr>
        <p:spPr/>
        <p:txBody>
          <a:bodyPr>
            <a:normAutofit fontScale="85000" lnSpcReduction="20000"/>
          </a:bodyPr>
          <a:lstStyle/>
          <a:p>
            <a:r>
              <a:rPr lang="en-US" dirty="0"/>
              <a:t>Building credibility (ethos)</a:t>
            </a:r>
          </a:p>
          <a:p>
            <a:pPr lvl="1"/>
            <a:r>
              <a:rPr lang="en-US" dirty="0">
                <a:solidFill>
                  <a:schemeClr val="bg1"/>
                </a:solidFill>
              </a:rPr>
              <a:t>Credibility – </a:t>
            </a:r>
            <a:r>
              <a:rPr lang="en-US" dirty="0"/>
              <a:t>An audience’s belief that you have expertise and are trustworthy based on your knowledge, character, reputation, and behavior. </a:t>
            </a:r>
          </a:p>
          <a:p>
            <a:r>
              <a:rPr lang="en-US" dirty="0"/>
              <a:t>Constructing a logical argument (logos)</a:t>
            </a:r>
          </a:p>
          <a:p>
            <a:pPr lvl="1"/>
            <a:r>
              <a:rPr lang="en-US" dirty="0">
                <a:solidFill>
                  <a:srgbClr val="FFFF00"/>
                </a:solidFill>
              </a:rPr>
              <a:t>Present logical arguments and evidence to support a decision. </a:t>
            </a:r>
          </a:p>
          <a:p>
            <a:pPr lvl="2"/>
            <a:r>
              <a:rPr lang="en-US" dirty="0"/>
              <a:t>Numerical data, Facts, Expert authority, Personal experience, Examples</a:t>
            </a:r>
          </a:p>
          <a:p>
            <a:r>
              <a:rPr lang="en-US" dirty="0"/>
              <a:t>Appealing to your audience’s emotions (pathos)</a:t>
            </a:r>
          </a:p>
          <a:p>
            <a:pPr lvl="1"/>
            <a:r>
              <a:rPr lang="en-US" dirty="0">
                <a:solidFill>
                  <a:srgbClr val="FF0000"/>
                </a:solidFill>
              </a:rPr>
              <a:t>Appeal to your audience’s emotional and psychological needs.</a:t>
            </a:r>
          </a:p>
          <a:p>
            <a:pPr lvl="1"/>
            <a:r>
              <a:rPr lang="en-US" dirty="0">
                <a:solidFill>
                  <a:schemeClr val="bg2">
                    <a:lumMod val="50000"/>
                    <a:lumOff val="50000"/>
                  </a:schemeClr>
                </a:solidFill>
              </a:rPr>
              <a:t>Make appeals based on widely studied psychological principles.</a:t>
            </a:r>
          </a:p>
          <a:p>
            <a:pPr lvl="1"/>
            <a:r>
              <a:rPr lang="en-US" dirty="0">
                <a:solidFill>
                  <a:schemeClr val="bg1"/>
                </a:solidFill>
              </a:rPr>
              <a:t>Show your own emotional commitment.</a:t>
            </a:r>
          </a:p>
          <a:p>
            <a:pPr lvl="1"/>
            <a:r>
              <a:rPr lang="en-US" dirty="0">
                <a:solidFill>
                  <a:srgbClr val="92D050"/>
                </a:solidFill>
              </a:rPr>
              <a:t>Use storytelling and powerful language to make evidence compelling.</a:t>
            </a:r>
          </a:p>
          <a:p>
            <a:endParaRPr lang="en-US" dirty="0"/>
          </a:p>
          <a:p>
            <a:endParaRPr lang="en-US" dirty="0"/>
          </a:p>
        </p:txBody>
      </p:sp>
      <p:sp>
        <p:nvSpPr>
          <p:cNvPr id="4" name="TextBox 3">
            <a:extLst>
              <a:ext uri="{FF2B5EF4-FFF2-40B4-BE49-F238E27FC236}">
                <a16:creationId xmlns:a16="http://schemas.microsoft.com/office/drawing/2014/main" id="{809A6EAD-1410-45E3-A7F0-17ACE2BFE228}"/>
              </a:ext>
            </a:extLst>
          </p:cNvPr>
          <p:cNvSpPr txBox="1"/>
          <p:nvPr/>
        </p:nvSpPr>
        <p:spPr>
          <a:xfrm>
            <a:off x="9397218" y="3573194"/>
            <a:ext cx="1617785" cy="3416320"/>
          </a:xfrm>
          <a:prstGeom prst="rect">
            <a:avLst/>
          </a:prstGeom>
          <a:noFill/>
        </p:spPr>
        <p:txBody>
          <a:bodyPr wrap="square" rtlCol="0">
            <a:spAutoFit/>
          </a:bodyPr>
          <a:lstStyle/>
          <a:p>
            <a:r>
              <a:rPr lang="en-US" dirty="0">
                <a:solidFill>
                  <a:schemeClr val="bg1"/>
                </a:solidFill>
                <a:latin typeface="Comic Sans MS" panose="030F0702030302020204" pitchFamily="66" charset="0"/>
              </a:rPr>
              <a:t>Maslow’s Hierarchy of Needs</a:t>
            </a:r>
          </a:p>
          <a:p>
            <a:endParaRPr lang="en-US" dirty="0"/>
          </a:p>
          <a:p>
            <a:r>
              <a:rPr lang="en-US" dirty="0"/>
              <a:t>All people – even those of different cultures and generations – share a common set of needs</a:t>
            </a:r>
          </a:p>
        </p:txBody>
      </p:sp>
      <p:sp>
        <p:nvSpPr>
          <p:cNvPr id="5" name="TextBox 4">
            <a:extLst>
              <a:ext uri="{FF2B5EF4-FFF2-40B4-BE49-F238E27FC236}">
                <a16:creationId xmlns:a16="http://schemas.microsoft.com/office/drawing/2014/main" id="{B5D3432C-489A-4C01-AC1B-B94D29D7759A}"/>
              </a:ext>
            </a:extLst>
          </p:cNvPr>
          <p:cNvSpPr txBox="1"/>
          <p:nvPr/>
        </p:nvSpPr>
        <p:spPr>
          <a:xfrm>
            <a:off x="2096086" y="5978769"/>
            <a:ext cx="184731" cy="369332"/>
          </a:xfrm>
          <a:prstGeom prst="rect">
            <a:avLst/>
          </a:prstGeom>
          <a:noFill/>
        </p:spPr>
        <p:txBody>
          <a:bodyPr wrap="none" rtlCol="0">
            <a:spAutoFit/>
          </a:bodyPr>
          <a:lstStyle/>
          <a:p>
            <a:endParaRPr lang="en-US" dirty="0"/>
          </a:p>
        </p:txBody>
      </p:sp>
      <p:pic>
        <p:nvPicPr>
          <p:cNvPr id="6" name="Picture 5">
            <a:extLst>
              <a:ext uri="{FF2B5EF4-FFF2-40B4-BE49-F238E27FC236}">
                <a16:creationId xmlns:a16="http://schemas.microsoft.com/office/drawing/2014/main" id="{EAB0EBF6-9B91-455A-82A8-628C0FE2D9E6}"/>
              </a:ext>
            </a:extLst>
          </p:cNvPr>
          <p:cNvPicPr>
            <a:picLocks noChangeAspect="1"/>
          </p:cNvPicPr>
          <p:nvPr/>
        </p:nvPicPr>
        <p:blipFill>
          <a:blip r:embed="rId2"/>
          <a:stretch>
            <a:fillRect/>
          </a:stretch>
        </p:blipFill>
        <p:spPr>
          <a:xfrm>
            <a:off x="5016914" y="2011557"/>
            <a:ext cx="2158171" cy="2834886"/>
          </a:xfrm>
          <a:prstGeom prst="rect">
            <a:avLst/>
          </a:prstGeom>
        </p:spPr>
      </p:pic>
    </p:spTree>
    <p:extLst>
      <p:ext uri="{BB962C8B-B14F-4D97-AF65-F5344CB8AC3E}">
        <p14:creationId xmlns:p14="http://schemas.microsoft.com/office/powerpoint/2010/main" val="1137270870"/>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1000"/>
                                        <p:tgtEl>
                                          <p:spTgt spid="4">
                                            <p:txEl>
                                              <p:pRg st="2" end="2"/>
                                            </p:txEl>
                                          </p:spTgt>
                                        </p:tgtEl>
                                      </p:cBhvr>
                                    </p:animEffect>
                                    <p:anim calcmode="lin" valueType="num">
                                      <p:cBhvr>
                                        <p:cTn id="13"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4" presetClass="emph" presetSubtype="0" fill="hold" grpId="0" nodeType="clickEffect">
                                  <p:stCondLst>
                                    <p:cond delay="0"/>
                                  </p:stCondLst>
                                  <p:iterate type="lt">
                                    <p:tmPct val="10000"/>
                                  </p:iterate>
                                  <p:childTnLst>
                                    <p:animMotion origin="layout" path="M 0.0 0.0 L 0.0 -0.07213" pathEditMode="relative" ptsTypes="">
                                      <p:cBhvr>
                                        <p:cTn id="18" dur="250" accel="50000" decel="50000" autoRev="1" fill="hold">
                                          <p:stCondLst>
                                            <p:cond delay="0"/>
                                          </p:stCondLst>
                                        </p:cTn>
                                        <p:tgtEl>
                                          <p:spTgt spid="2"/>
                                        </p:tgtEl>
                                        <p:attrNameLst>
                                          <p:attrName>ppt_x</p:attrName>
                                          <p:attrName>ppt_y</p:attrName>
                                        </p:attrNameLst>
                                      </p:cBhvr>
                                    </p:animMotion>
                                    <p:animRot by="1500000">
                                      <p:cBhvr>
                                        <p:cTn id="19" dur="125" fill="hold">
                                          <p:stCondLst>
                                            <p:cond delay="0"/>
                                          </p:stCondLst>
                                        </p:cTn>
                                        <p:tgtEl>
                                          <p:spTgt spid="2"/>
                                        </p:tgtEl>
                                        <p:attrNameLst>
                                          <p:attrName>r</p:attrName>
                                        </p:attrNameLst>
                                      </p:cBhvr>
                                    </p:animRot>
                                    <p:animRot by="-1500000">
                                      <p:cBhvr>
                                        <p:cTn id="20" dur="125" fill="hold">
                                          <p:stCondLst>
                                            <p:cond delay="125"/>
                                          </p:stCondLst>
                                        </p:cTn>
                                        <p:tgtEl>
                                          <p:spTgt spid="2"/>
                                        </p:tgtEl>
                                        <p:attrNameLst>
                                          <p:attrName>r</p:attrName>
                                        </p:attrNameLst>
                                      </p:cBhvr>
                                    </p:animRot>
                                    <p:animRot by="-1500000">
                                      <p:cBhvr>
                                        <p:cTn id="21" dur="125" fill="hold">
                                          <p:stCondLst>
                                            <p:cond delay="250"/>
                                          </p:stCondLst>
                                        </p:cTn>
                                        <p:tgtEl>
                                          <p:spTgt spid="2"/>
                                        </p:tgtEl>
                                        <p:attrNameLst>
                                          <p:attrName>r</p:attrName>
                                        </p:attrNameLst>
                                      </p:cBhvr>
                                    </p:animRot>
                                    <p:animRot by="1500000">
                                      <p:cBhvr>
                                        <p:cTn id="22" dur="125" fill="hold">
                                          <p:stCondLst>
                                            <p:cond delay="375"/>
                                          </p:stCondLst>
                                        </p:cTn>
                                        <p:tgtEl>
                                          <p:spTgt spid="2"/>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down)">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5000" b="-15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DCC51-0294-4DA5-A0E5-626748FBC514}"/>
              </a:ext>
            </a:extLst>
          </p:cNvPr>
          <p:cNvSpPr>
            <a:spLocks noGrp="1"/>
          </p:cNvSpPr>
          <p:nvPr>
            <p:ph type="title"/>
          </p:nvPr>
        </p:nvSpPr>
        <p:spPr/>
        <p:txBody>
          <a:bodyPr/>
          <a:lstStyle/>
          <a:p>
            <a:r>
              <a:rPr lang="en-US" dirty="0"/>
              <a:t>Avoid logical fallacies</a:t>
            </a:r>
            <a:br>
              <a:rPr lang="en-US" dirty="0"/>
            </a:br>
            <a:endParaRPr lang="en-US" dirty="0"/>
          </a:p>
        </p:txBody>
      </p:sp>
      <p:sp>
        <p:nvSpPr>
          <p:cNvPr id="3" name="Content Placeholder 2">
            <a:extLst>
              <a:ext uri="{FF2B5EF4-FFF2-40B4-BE49-F238E27FC236}">
                <a16:creationId xmlns:a16="http://schemas.microsoft.com/office/drawing/2014/main" id="{D3FBFBFB-DFC5-4F81-A765-A1E1F1D97AC6}"/>
              </a:ext>
            </a:extLst>
          </p:cNvPr>
          <p:cNvSpPr>
            <a:spLocks noGrp="1"/>
          </p:cNvSpPr>
          <p:nvPr>
            <p:ph idx="1"/>
          </p:nvPr>
        </p:nvSpPr>
        <p:spPr>
          <a:xfrm>
            <a:off x="4584885" y="1961525"/>
            <a:ext cx="4277183" cy="3284074"/>
          </a:xfrm>
        </p:spPr>
        <p:txBody>
          <a:bodyPr/>
          <a:lstStyle/>
          <a:p>
            <a:r>
              <a:rPr lang="en-US" dirty="0"/>
              <a:t>Logical fallacies occur when you overstate your case, divert attention from problems with your position, or attack an opponent. Avoid fallacies in and recognize them when others use them against you so that you are not persuaded by unsound ideas. </a:t>
            </a:r>
          </a:p>
          <a:p>
            <a:endParaRPr lang="en-US" dirty="0"/>
          </a:p>
        </p:txBody>
      </p:sp>
      <p:sp>
        <p:nvSpPr>
          <p:cNvPr id="6" name="TextBox 5">
            <a:extLst>
              <a:ext uri="{FF2B5EF4-FFF2-40B4-BE49-F238E27FC236}">
                <a16:creationId xmlns:a16="http://schemas.microsoft.com/office/drawing/2014/main" id="{0203094C-538A-4F1D-A4CC-93BD5F72A89E}"/>
              </a:ext>
            </a:extLst>
          </p:cNvPr>
          <p:cNvSpPr txBox="1"/>
          <p:nvPr/>
        </p:nvSpPr>
        <p:spPr>
          <a:xfrm>
            <a:off x="8949651" y="1238250"/>
            <a:ext cx="3242349" cy="1446550"/>
          </a:xfrm>
          <a:prstGeom prst="rect">
            <a:avLst/>
          </a:prstGeom>
          <a:noFill/>
        </p:spPr>
        <p:txBody>
          <a:bodyPr wrap="square" rtlCol="0">
            <a:spAutoFit/>
          </a:bodyPr>
          <a:lstStyle/>
          <a:p>
            <a:r>
              <a:rPr lang="en-US" sz="4400" dirty="0"/>
              <a:t>Examples include:</a:t>
            </a:r>
          </a:p>
        </p:txBody>
      </p:sp>
      <p:sp>
        <p:nvSpPr>
          <p:cNvPr id="7" name="TextBox 6">
            <a:extLst>
              <a:ext uri="{FF2B5EF4-FFF2-40B4-BE49-F238E27FC236}">
                <a16:creationId xmlns:a16="http://schemas.microsoft.com/office/drawing/2014/main" id="{4CD35FF9-CF27-4E70-B49F-99F2E1C02713}"/>
              </a:ext>
            </a:extLst>
          </p:cNvPr>
          <p:cNvSpPr txBox="1"/>
          <p:nvPr/>
        </p:nvSpPr>
        <p:spPr>
          <a:xfrm>
            <a:off x="0" y="4145933"/>
            <a:ext cx="3190005" cy="1077218"/>
          </a:xfrm>
          <a:prstGeom prst="rect">
            <a:avLst/>
          </a:prstGeom>
          <a:noFill/>
        </p:spPr>
        <p:txBody>
          <a:bodyPr wrap="square" rtlCol="0">
            <a:spAutoFit/>
          </a:bodyPr>
          <a:lstStyle/>
          <a:p>
            <a:r>
              <a:rPr lang="en-US" sz="3200" b="1" dirty="0">
                <a:solidFill>
                  <a:srgbClr val="C00000"/>
                </a:solidFill>
                <a:latin typeface="Comic Sans MS" panose="030F0702030302020204" pitchFamily="66" charset="0"/>
              </a:rPr>
              <a:t>Fallacies are bad, </a:t>
            </a:r>
            <a:r>
              <a:rPr lang="en-US" sz="3200" b="1" dirty="0" err="1">
                <a:solidFill>
                  <a:srgbClr val="C00000"/>
                </a:solidFill>
                <a:latin typeface="Comic Sans MS" panose="030F0702030302020204" pitchFamily="66" charset="0"/>
              </a:rPr>
              <a:t>Mmmkay</a:t>
            </a:r>
            <a:r>
              <a:rPr lang="en-US" sz="3200" b="1" dirty="0">
                <a:solidFill>
                  <a:srgbClr val="C00000"/>
                </a:solidFill>
                <a:latin typeface="Comic Sans MS" panose="030F0702030302020204" pitchFamily="66" charset="0"/>
              </a:rPr>
              <a:t>.</a:t>
            </a:r>
          </a:p>
        </p:txBody>
      </p:sp>
      <p:pic>
        <p:nvPicPr>
          <p:cNvPr id="8" name="Picture 7">
            <a:extLst>
              <a:ext uri="{FF2B5EF4-FFF2-40B4-BE49-F238E27FC236}">
                <a16:creationId xmlns:a16="http://schemas.microsoft.com/office/drawing/2014/main" id="{F2C4A1EB-6A18-48BF-B2FE-4575BA830858}"/>
              </a:ext>
            </a:extLst>
          </p:cNvPr>
          <p:cNvPicPr>
            <a:picLocks noChangeAspect="1"/>
          </p:cNvPicPr>
          <p:nvPr/>
        </p:nvPicPr>
        <p:blipFill>
          <a:blip r:embed="rId3"/>
          <a:stretch>
            <a:fillRect/>
          </a:stretch>
        </p:blipFill>
        <p:spPr>
          <a:xfrm>
            <a:off x="9213623" y="3042505"/>
            <a:ext cx="2095500" cy="1676400"/>
          </a:xfrm>
          <a:prstGeom prst="rect">
            <a:avLst/>
          </a:prstGeom>
        </p:spPr>
      </p:pic>
      <p:pic>
        <p:nvPicPr>
          <p:cNvPr id="9" name="Picture 8">
            <a:extLst>
              <a:ext uri="{FF2B5EF4-FFF2-40B4-BE49-F238E27FC236}">
                <a16:creationId xmlns:a16="http://schemas.microsoft.com/office/drawing/2014/main" id="{1FE03028-C5F6-43E0-8EA9-93997A8F481E}"/>
              </a:ext>
            </a:extLst>
          </p:cNvPr>
          <p:cNvPicPr>
            <a:picLocks noChangeAspect="1"/>
          </p:cNvPicPr>
          <p:nvPr/>
        </p:nvPicPr>
        <p:blipFill>
          <a:blip r:embed="rId4"/>
          <a:stretch>
            <a:fillRect/>
          </a:stretch>
        </p:blipFill>
        <p:spPr>
          <a:xfrm>
            <a:off x="0" y="5153025"/>
            <a:ext cx="2838450" cy="1704975"/>
          </a:xfrm>
          <a:prstGeom prst="rect">
            <a:avLst/>
          </a:prstGeom>
        </p:spPr>
      </p:pic>
    </p:spTree>
    <p:extLst>
      <p:ext uri="{BB962C8B-B14F-4D97-AF65-F5344CB8AC3E}">
        <p14:creationId xmlns:p14="http://schemas.microsoft.com/office/powerpoint/2010/main" val="133714511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45"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000"/>
                                        <p:tgtEl>
                                          <p:spTgt spid="9"/>
                                        </p:tgtEl>
                                      </p:cBhvr>
                                    </p:animEffect>
                                    <p:anim calcmode="lin" valueType="num">
                                      <p:cBhvr>
                                        <p:cTn id="18" dur="2000" fill="hold"/>
                                        <p:tgtEl>
                                          <p:spTgt spid="9"/>
                                        </p:tgtEl>
                                        <p:attrNameLst>
                                          <p:attrName>ppt_w</p:attrName>
                                        </p:attrNameLst>
                                      </p:cBhvr>
                                      <p:tavLst>
                                        <p:tav tm="0" fmla="#ppt_w*sin(2.5*pi*$)">
                                          <p:val>
                                            <p:fltVal val="0"/>
                                          </p:val>
                                        </p:tav>
                                        <p:tav tm="100000">
                                          <p:val>
                                            <p:fltVal val="1"/>
                                          </p:val>
                                        </p:tav>
                                      </p:tavLst>
                                    </p:anim>
                                    <p:anim calcmode="lin" valueType="num">
                                      <p:cBhvr>
                                        <p:cTn id="19" dur="20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barn(inVertical)">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7"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VTI">
  <a:themeElements>
    <a:clrScheme name="">
      <a:dk1>
        <a:srgbClr val="000000"/>
      </a:dk1>
      <a:lt1>
        <a:srgbClr val="FFFFFF"/>
      </a:lt1>
      <a:dk2>
        <a:srgbClr val="413424"/>
      </a:dk2>
      <a:lt2>
        <a:srgbClr val="E2E5E8"/>
      </a:lt2>
      <a:accent1>
        <a:srgbClr val="D19651"/>
      </a:accent1>
      <a:accent2>
        <a:srgbClr val="A9A64F"/>
      </a:accent2>
      <a:accent3>
        <a:srgbClr val="90AB63"/>
      </a:accent3>
      <a:accent4>
        <a:srgbClr val="66B253"/>
      </a:accent4>
      <a:accent5>
        <a:srgbClr val="58B46B"/>
      </a:accent5>
      <a:accent6>
        <a:srgbClr val="53B28E"/>
      </a:accent6>
      <a:hlink>
        <a:srgbClr val="6283AA"/>
      </a:hlink>
      <a:folHlink>
        <a:srgbClr val="7F7F7F"/>
      </a:folHlink>
    </a:clrScheme>
    <a:fontScheme name="Slate">
      <a:majorFont>
        <a:latin typeface="Georgia Pro"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Dubai"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VTI" id="{35C4A07C-0176-4A32-9BCB-B016516853F0}" vid="{9B70D35C-BCA8-4715-BB49-8BE54A7FC0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128</TotalTime>
  <Words>295</Words>
  <Application>Microsoft Office PowerPoint</Application>
  <PresentationFormat>Widescreen</PresentationFormat>
  <Paragraphs>38</Paragraphs>
  <Slides>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vt:i4>
      </vt:variant>
    </vt:vector>
  </HeadingPairs>
  <TitlesOfParts>
    <vt:vector size="11" baseType="lpstr">
      <vt:lpstr>Bahnschrift SemiBold Condensed</vt:lpstr>
      <vt:lpstr>Calibri</vt:lpstr>
      <vt:lpstr>Comic Sans MS</vt:lpstr>
      <vt:lpstr>Dubai</vt:lpstr>
      <vt:lpstr>Georgia Pro</vt:lpstr>
      <vt:lpstr>Wingdings 2</vt:lpstr>
      <vt:lpstr>SlateVTI</vt:lpstr>
      <vt:lpstr>Ryan Record’s  considerably  terrible, very dreadful and god awful Power point presentation about Persuasion</vt:lpstr>
      <vt:lpstr>Persuasion is the process of influencing your audience to agree with your point of view, recommendation, or request. </vt:lpstr>
      <vt:lpstr>Aristotle’s Three Elements of Persuasion</vt:lpstr>
      <vt:lpstr>Avoid logical fallacies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Ryan Record’s  considerably  terrible, very dreadful and god awful Power point</dc:title>
  <dc:creator>Ryan Record</dc:creator>
  <cp:lastModifiedBy>Ryan Record</cp:lastModifiedBy>
  <cp:revision>11</cp:revision>
  <dcterms:created xsi:type="dcterms:W3CDTF">2019-11-10T03:07:38Z</dcterms:created>
  <dcterms:modified xsi:type="dcterms:W3CDTF">2019-11-10T05:16:34Z</dcterms:modified>
</cp:coreProperties>
</file>